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4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2955278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2834098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2129415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79881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126219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013BABA-16D3-4900-A784-E40595C120B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121014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013BABA-16D3-4900-A784-E40595C120B5}"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355713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013BABA-16D3-4900-A784-E40595C120B5}"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289066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013BABA-16D3-4900-A784-E40595C120B5}"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188383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013BABA-16D3-4900-A784-E40595C120B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243543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013BABA-16D3-4900-A784-E40595C120B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D2DE7E-9B22-468C-BB3B-473E978EF10D}" type="slidenum">
              <a:rPr lang="ru-RU" smtClean="0"/>
              <a:t>‹#›</a:t>
            </a:fld>
            <a:endParaRPr lang="ru-RU"/>
          </a:p>
        </p:txBody>
      </p:sp>
    </p:spTree>
    <p:extLst>
      <p:ext uri="{BB962C8B-B14F-4D97-AF65-F5344CB8AC3E}">
        <p14:creationId xmlns:p14="http://schemas.microsoft.com/office/powerpoint/2010/main" val="35083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3BABA-16D3-4900-A784-E40595C120B5}" type="datetimeFigureOut">
              <a:rPr lang="ru-RU" smtClean="0"/>
              <a:t>05.10.2016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2DE7E-9B22-468C-BB3B-473E978EF10D}" type="slidenum">
              <a:rPr lang="ru-RU" smtClean="0"/>
              <a:t>‹#›</a:t>
            </a:fld>
            <a:endParaRPr lang="ru-RU"/>
          </a:p>
        </p:txBody>
      </p:sp>
    </p:spTree>
    <p:extLst>
      <p:ext uri="{BB962C8B-B14F-4D97-AF65-F5344CB8AC3E}">
        <p14:creationId xmlns:p14="http://schemas.microsoft.com/office/powerpoint/2010/main" val="2158665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411892"/>
            <a:ext cx="9144000" cy="6928021"/>
          </a:xfrm>
        </p:spPr>
        <p:txBody>
          <a:bodyPr>
            <a:normAutofit fontScale="90000"/>
          </a:bodyPr>
          <a:lstStyle/>
          <a:p>
            <a:pPr indent="449580">
              <a:lnSpc>
                <a:spcPct val="107000"/>
              </a:lnSpc>
              <a:spcAft>
                <a:spcPts val="0"/>
              </a:spcAft>
            </a:pPr>
            <a: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t>П</a:t>
            </a:r>
            <a:r>
              <a:rPr lang="kk-KZ" sz="5300" dirty="0" smtClean="0">
                <a:effectLst/>
                <a:latin typeface="Times New Roman" panose="02020603050405020304" pitchFamily="18" charset="0"/>
                <a:ea typeface="Calibri" panose="020F0502020204030204" pitchFamily="34" charset="0"/>
                <a:cs typeface="Times New Roman" panose="02020603050405020304" pitchFamily="18" charset="0"/>
              </a:rPr>
              <a:t>ән</a:t>
            </a:r>
            <a: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5300" b="1" dirty="0" err="1" smtClean="0">
                <a:effectLst/>
                <a:latin typeface="Times New Roman" panose="02020603050405020304" pitchFamily="18" charset="0"/>
                <a:ea typeface="Calibri" panose="020F0502020204030204" pitchFamily="34" charset="0"/>
                <a:cs typeface="Times New Roman" panose="02020603050405020304" pitchFamily="18" charset="0"/>
              </a:rPr>
              <a:t>Ландшафттарға</a:t>
            </a:r>
            <a:r>
              <a:rPr lang="ru-RU" sz="5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5300" b="1" dirty="0" err="1" smtClean="0">
                <a:effectLst/>
                <a:latin typeface="Times New Roman" panose="02020603050405020304" pitchFamily="18" charset="0"/>
                <a:ea typeface="Calibri" panose="020F0502020204030204" pitchFamily="34" charset="0"/>
                <a:cs typeface="Times New Roman" panose="02020603050405020304" pitchFamily="18" charset="0"/>
              </a:rPr>
              <a:t>бейімделген</a:t>
            </a:r>
            <a:r>
              <a:rPr lang="ru-RU" sz="5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5300" b="1" dirty="0" err="1" smtClean="0">
                <a:effectLst/>
                <a:latin typeface="Times New Roman" panose="02020603050405020304" pitchFamily="18" charset="0"/>
                <a:ea typeface="Calibri" panose="020F0502020204030204" pitchFamily="34" charset="0"/>
                <a:cs typeface="Times New Roman" panose="02020603050405020304" pitchFamily="18" charset="0"/>
              </a:rPr>
              <a:t>егіншілік</a:t>
            </a:r>
            <a:r>
              <a:rPr lang="ru-RU" sz="5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5300" b="1" dirty="0" err="1" smtClean="0">
                <a:effectLst/>
                <a:latin typeface="Times New Roman" panose="02020603050405020304" pitchFamily="18" charset="0"/>
                <a:ea typeface="Calibri" panose="020F0502020204030204" pitchFamily="34" charset="0"/>
                <a:cs typeface="Times New Roman" panose="02020603050405020304" pitchFamily="18" charset="0"/>
              </a:rPr>
              <a:t>жүйесі</a:t>
            </a:r>
            <a:r>
              <a:rPr lang="ru-RU" sz="5300" b="1" dirty="0" smtClean="0">
                <a:effectLst/>
                <a:latin typeface="Times New Roman" panose="02020603050405020304" pitchFamily="18" charset="0"/>
                <a:ea typeface="Calibri" panose="020F0502020204030204" pitchFamily="34" charset="0"/>
                <a:cs typeface="Times New Roman" panose="02020603050405020304" pitchFamily="18" charset="0"/>
              </a:rPr>
              <a:t> (ЛБЕЖ)</a:t>
            </a:r>
            <a:r>
              <a:rPr lang="kk-KZ" sz="5300"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kk-KZ" sz="5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5300" b="1" dirty="0" smtClean="0">
                <a:effectLst/>
                <a:latin typeface="Times New Roman" panose="02020603050405020304" pitchFamily="18" charset="0"/>
                <a:ea typeface="Calibri" panose="020F0502020204030204" pitchFamily="34" charset="0"/>
                <a:cs typeface="Times New Roman" panose="02020603050405020304" pitchFamily="18" charset="0"/>
              </a:rPr>
              <a:t>Адаптивно-ландшафтная система земледелия (АЛСЗ).</a:t>
            </a:r>
            <a: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ru-RU" sz="53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kk-KZ" sz="5300" dirty="0" smtClean="0">
                <a:effectLst/>
                <a:latin typeface="Times New Roman" panose="02020603050405020304" pitchFamily="18" charset="0"/>
                <a:ea typeface="Calibri" panose="020F0502020204030204" pitchFamily="34" charset="0"/>
                <a:cs typeface="Times New Roman" panose="02020603050405020304" pitchFamily="18" charset="0"/>
              </a:rPr>
              <a:t>1-ДӘРІС. </a:t>
            </a:r>
            <a:r>
              <a:rPr lang="kk-KZ" sz="5300" b="1" dirty="0" smtClean="0">
                <a:effectLst/>
                <a:latin typeface="Times New Roman" panose="02020603050405020304" pitchFamily="18" charset="0"/>
                <a:ea typeface="Calibri" panose="020F0502020204030204" pitchFamily="34" charset="0"/>
                <a:cs typeface="Times New Roman" panose="02020603050405020304" pitchFamily="18" charset="0"/>
              </a:rPr>
              <a:t>КІРІСПЕ.</a:t>
            </a:r>
            <a:r>
              <a:rPr lang="ru-RU" sz="48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48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Tree>
    <p:extLst>
      <p:ext uri="{BB962C8B-B14F-4D97-AF65-F5344CB8AC3E}">
        <p14:creationId xmlns:p14="http://schemas.microsoft.com/office/powerpoint/2010/main" val="177603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8324"/>
            <a:ext cx="10515600" cy="6359611"/>
          </a:xfrm>
        </p:spPr>
        <p:txBody>
          <a:bodyPr>
            <a:normAutofit fontScale="92500" lnSpcReduction="20000"/>
          </a:bodyPr>
          <a:lstStyle/>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Агроөндірістік кешен туралы түсінік:</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а) егіншілік жүйесі;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 малшаруашылығының жүйесі;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в) ауылшаруашылық өнімдерін сақтау мен өңдеу бөлігі.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Бұлардың ішінде егіншілік жүйесі агроөндірістік кешеннің негізі болып саналады. Себебі, ол, қалғандарын туындатады (малшаруашылығы, өнім).</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Егіншілік жүйесінің ресми анықтамасы келесідей: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“өзара кешенді байланыста болатын агротехнологияның, мелиорацияның және ұйымдастыру шараларын жердің тиімділігіне бағыттап, топырақтың құнарлылығын арттыру арқылы ауылшаруашылық дақылдарынан тұрақты және жоғары өнім алу”.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Бұл анықтамада егіншілік жүйесінің экологияға қатысты сипаттамасы мүлдем жоқ.</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11641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72994"/>
            <a:ext cx="10515600" cy="6516129"/>
          </a:xfrm>
        </p:spPr>
        <p:txBody>
          <a:bodyPr>
            <a:normAutofit fontScale="85000" lnSpcReduction="20000"/>
          </a:bodyPr>
          <a:lstStyle/>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1980 жылы қабылданған стандарт (ГОСТ-1626589) бойынша егіншілік жүйесінің анықтамасы біршама өзгертіліп, “бұл жүйенің барлық бөлігі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нақтылы табиғи белдемнің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зонаның) топырағы мен еңбек ресурстарына бейімделген болу керек” – деген тұжырым жасалды.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Егіншілік жүйесін іске асыруды тек қана табиғи белдемнің (зонаның) ерекшелігіне ғана бейімдеу нұсқасының дұрыс еместігін анықтайтын негізгі ұстаным – әрбір белдемнің болмысы біркелкі немесе біртектес табиғи құрылымнан тұрмайтындығы дау тудырмайтыны ақиқаттылық. Бұған бірақ мысал жеткілікті. Ол – әр белдемде (зонада) миллионнан астам ландшафттар бар. Олардың әрқайсысының өзіне ғана тән қасиеттері бар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(түсіндіру қажет!).</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Бұдан басқа, жоғарыдағы анықтамада келесі өте маңызды жағдайлар ескерілмеген және аталмаған: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әлеуметтік және экономикалық жағдай;</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нарықтық қарым-қатынас;</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нақтылы өндірістің мүмкіндіктері ескерілмеген;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шаруашылықтың ерекшелігі немесе бағыты ескерілмеген.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1958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6561" y="164756"/>
            <a:ext cx="11516497" cy="6631459"/>
          </a:xfrm>
        </p:spPr>
        <p:txBody>
          <a:bodyPr>
            <a:normAutofit/>
          </a:bodyPr>
          <a:lstStyle/>
          <a:p>
            <a:pPr indent="449580" algn="just">
              <a:lnSpc>
                <a:spcPct val="107000"/>
              </a:lnSpc>
              <a:spcAft>
                <a:spcPts val="0"/>
              </a:spcAf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Осылардың барлығын еске ала отырып, Ресейдің ауылшаруашылық академиясының академигі Валерий Иванович Кирюшин ландшафттарға бейімделген егіншілік жүйесінің әдіснамасын жасап шығарды. Мұнда, тек қана, аумақты егіншілікке игерудің технологиясын қамтамасыз ету емес, ондағы әлеуметтік-экономикалық факторларда қарастырылған. Олар:</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егіншіліктің өнімдерін нарыққа бейімдеп, мал шаруашылығының да қажеттілігі ескерілген;</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дақылдардың агроэкологиялық талаптарын (қажеттіліктерін) және олардың өскен ортасына әсерін, ондағы ортаны қалыптастыру қабілеттіліктерін ескерген (ландшафт+дақыл=махаббат!);</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жердің (топырақтың) агроэкологиялық параметрлерін ескеріп, оның табиғи энергетикалық мүмкіндіктерін есептеп, пайдалану;</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ландшафтың өндірісті қамтамасыз ету мүмкіндіктерін (әлеуетін-потенциалын) ескеріп, онда жоғары дәрежелі технологияларды пайдалануды қамтамасыз ету;</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шаруашылықтың өндіріс бағытын анықтап, оның әлеуметтік құрылымын үнемі жақсарту жолдарын іздестіру;</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өндірілетін өнімдердің сапасын үнемі жақсартып, дақылдың өсетін ортасын (топырақ, су, ауа, климат, т.б.) қалыпты жағдайда дамытып, экологиялық стандартта пайдалану.</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1323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72995"/>
            <a:ext cx="10515600" cy="6491416"/>
          </a:xfrm>
        </p:spPr>
        <p:txBody>
          <a:bodyPr>
            <a:normAutofit lnSpcReduction="10000"/>
          </a:bodyPr>
          <a:lstStyle/>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Жоғарыдағы талаптарды ескере отырып, ландшафттарға бейімделген егіншілік жүйесін келесі мәтінде баяндап, анықтамасын беруге болады: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“АЛСЗ-белгілі бір жердің агроэкологиялық топтамасын пайдаланып, жоғары деңгейдегі және сапалы өнімдерді алып, қоғам мен нарықтың талабын орындап, табиғаттың әлеуетімен оның қорын пайдалану арқылы топырақтың құнарлылығын жандандырып, агроландшафттардың тұрақтылықтарын арттыру”.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Бұл мәтіннің құрамында: “ландшафттық”,  “бейімделген”,  “агроландшафт”,  “ауылшаруашылық ландшафты”, т.б. терминдер пайда болды. Бұлардың мәнін түсіну, ЛБЕЖ-дің болмысын біліп, оны игеріп, жобасын жасап, пайдалануға мүмкіндік туындатады. Сондықтан, осы терминдерді талқылауға тура келеді.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2337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6438" y="252198"/>
            <a:ext cx="10515600" cy="6453402"/>
          </a:xfrm>
        </p:spPr>
        <p:txBody>
          <a:bodyPr>
            <a:normAutofit lnSpcReduction="10000"/>
          </a:bodyPr>
          <a:lstStyle/>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Жалпы,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ландшафттарды</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физикалық-географияның бір саласы болып табылатын  “ландшафттану” ғылымы зерттейді. Ландшафттың анықтамасын профессор Н.А. Солнцев тиянақтап, осы пікір жалпыға ортақ қабылданған болатын: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құрамында бірдей геологиялық тұғыры, бір типтес жер бедері, бірдей климаттық жағдайлары бар және өздеріне ғана тән қайталану процестері жүретін қоныстардан тұратын, тегі (генетический) біркелкі табиғи-аумақты кешен.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Ландшафттың кез-келген түрі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“геожүйеге”</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тікелей байланысты оның құрамына (ішіне) кіреді. Геожүйенің анықтамасы келесідей: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“бұл жүйе жер бетінде әртүрлі көлемде жайғасып, ондағы табиғи бөліктер (компоненттер) бірімен-бірі тығыз байланысып, біртұтас жүйе құрып, ғарыштық орта және адам баласының қоғамымен үнемі байланыста болады”.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4413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62268470"/>
              </p:ext>
            </p:extLst>
          </p:nvPr>
        </p:nvGraphicFramePr>
        <p:xfrm>
          <a:off x="807308" y="1037968"/>
          <a:ext cx="10857469" cy="5601731"/>
        </p:xfrm>
        <a:graphic>
          <a:graphicData uri="http://schemas.openxmlformats.org/drawingml/2006/table">
            <a:tbl>
              <a:tblPr firstRow="1" firstCol="1" bandRow="1"/>
              <a:tblGrid>
                <a:gridCol w="3380319"/>
                <a:gridCol w="3738575"/>
                <a:gridCol w="3738575"/>
              </a:tblGrid>
              <a:tr h="509249">
                <a:tc rowSpan="2">
                  <a:txBody>
                    <a:bodyPr/>
                    <a:lstStyle/>
                    <a:p>
                      <a:pPr algn="just">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Геожүйенің деңгейлері</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Геожүйенің иерархиялық атаулары (таксондары)</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09249">
                <a:tc vMerge="1">
                  <a:txBody>
                    <a:bodyPr/>
                    <a:lstStyle/>
                    <a:p>
                      <a:endParaRPr lang="ru-RU"/>
                    </a:p>
                  </a:txBody>
                  <a:tcPr/>
                </a:tc>
                <a:tc>
                  <a:txBody>
                    <a:bodyPr/>
                    <a:lstStyle/>
                    <a:p>
                      <a:pPr algn="ctr">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зональные</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азональные</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9249">
                <a:tc rowSpan="2">
                  <a:txBody>
                    <a:bodyPr/>
                    <a:lstStyle/>
                    <a:p>
                      <a:pPr algn="just">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Планетарлық</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Жердің ландшафттық қабығы</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018494">
                <a:tc vMerge="1">
                  <a:txBody>
                    <a:bodyPr/>
                    <a:lstStyle/>
                    <a:p>
                      <a:endParaRPr lang="ru-RU"/>
                    </a:p>
                  </a:txBody>
                  <a:tcPr/>
                </a:tc>
                <a:tc>
                  <a:txBody>
                    <a:bodyPr/>
                    <a:lstStyle/>
                    <a:p>
                      <a:pPr algn="just">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физика-географиялық белдеулер (поясы)</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Континенттер, мұхиттар, субконтиненттер</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7743">
                <a:tc rowSpan="2">
                  <a:txBody>
                    <a:bodyPr/>
                    <a:lstStyle/>
                    <a:p>
                      <a:pPr algn="just">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Регионалдық</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Белдемдер (зоны), белдемшелер (подзоны), провинциалар</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Елдер (страны), областар</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9249">
                <a:tc vMerge="1">
                  <a:txBody>
                    <a:bodyPr/>
                    <a:lstStyle/>
                    <a:p>
                      <a:endParaRPr lang="ru-RU"/>
                    </a:p>
                  </a:txBody>
                  <a:tcPr/>
                </a:tc>
                <a:tc gridSpan="2">
                  <a:txBody>
                    <a:bodyPr/>
                    <a:lstStyle/>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аудандар, ландшафттар</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09249">
                <a:tc rowSpan="2">
                  <a:txBody>
                    <a:bodyPr/>
                    <a:lstStyle/>
                    <a:p>
                      <a:pPr algn="just">
                        <a:lnSpc>
                          <a:spcPct val="107000"/>
                        </a:lnSpc>
                        <a:spcAft>
                          <a:spcPts val="0"/>
                        </a:spcAft>
                      </a:pPr>
                      <a:r>
                        <a:rPr lang="kk-KZ" sz="2400">
                          <a:effectLst/>
                          <a:latin typeface="Times New Roman" panose="02020603050405020304" pitchFamily="18" charset="0"/>
                          <a:ea typeface="Calibri" panose="020F0502020204030204" pitchFamily="34" charset="0"/>
                          <a:cs typeface="Times New Roman" panose="02020603050405020304" pitchFamily="18" charset="0"/>
                        </a:rPr>
                        <a:t>Локалдық</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Ландшафттардың морфологиялық бірліктері</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09249">
                <a:tc vMerge="1">
                  <a:txBody>
                    <a:bodyPr/>
                    <a:lstStyle/>
                    <a:p>
                      <a:endParaRPr lang="ru-RU"/>
                    </a:p>
                  </a:txBody>
                  <a:tcPr/>
                </a:tc>
                <a:tc gridSpan="2">
                  <a:txBody>
                    <a:bodyPr/>
                    <a:lstStyle/>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Мекен, қоныс, қонысша, фация.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
        <p:nvSpPr>
          <p:cNvPr id="5" name="Rectangle 1"/>
          <p:cNvSpPr>
            <a:spLocks noChangeArrowheads="1"/>
          </p:cNvSpPr>
          <p:nvPr/>
        </p:nvSpPr>
        <p:spPr bwMode="auto">
          <a:xfrm>
            <a:off x="749643" y="184220"/>
            <a:ext cx="10750721"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Енді, осы геожүйенің иерархиясын немесе жіктеуін (классификациясын) қарастырайық (кесте).</a:t>
            </a:r>
            <a:endParaRPr kumimoji="0" lang="ru-RU" altLang="ru-RU" sz="2400" b="0" i="0" u="none" strike="noStrike" cap="none" normalizeH="0" baseline="0" dirty="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7729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5372"/>
            <a:ext cx="10515600" cy="6326659"/>
          </a:xfrm>
        </p:spPr>
        <p:txBody>
          <a:bodyPr>
            <a:normAutofit fontScale="85000" lnSpcReduction="20000"/>
          </a:bodyPr>
          <a:lstStyle/>
          <a:p>
            <a:pPr indent="0" algn="just">
              <a:lnSpc>
                <a:spcPct val="107000"/>
              </a:lnSpc>
              <a:spcAft>
                <a:spcPts val="0"/>
              </a:spcAft>
              <a:buNone/>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Бұл жіктеуде табиғи және антропогендік ландшафттар ендірілген. Енді осылардың сипаттарын қарастырайық.</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Табиғи ландшафттар:</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ең кіші көлемдегі регионалдық геожүйе;</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олар бүлінбеген (өзгермеген), өзара тығыз байланысқан локалдық геожүйеден тұрады;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олар жергілікті климаттық жағдайдағы біркелкі морфоқұрылымнан пайда болды.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	Антропогендік ландшафттар:</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бұлар 3 түрлі: табиғи, әлеуметтік, өндірістік геожүйешіктерден (подсистема) қосындысынан тұрады;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бұл геожүйешіктер бірімен-бірі тікелей және кері байланыстағы заттық, қуаттылық (энергетикалық), информациялық жағдайда болады;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мәдени ландшафттар осылардың өзара қарым-қатынастарының нәтижесінде пайда болады.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p>
        </p:txBody>
      </p:sp>
    </p:spTree>
    <p:extLst>
      <p:ext uri="{BB962C8B-B14F-4D97-AF65-F5344CB8AC3E}">
        <p14:creationId xmlns:p14="http://schemas.microsoft.com/office/powerpoint/2010/main" val="127705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0086"/>
            <a:ext cx="10515600" cy="6516130"/>
          </a:xfrm>
        </p:spPr>
        <p:txBody>
          <a:bodyPr>
            <a:normAutofit fontScale="92500" lnSpcReduction="10000"/>
          </a:bodyPr>
          <a:lstStyle/>
          <a:p>
            <a:pPr indent="449580" algn="just">
              <a:lnSpc>
                <a:spcPct val="107000"/>
              </a:lnSpc>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Табиғи-антропогендік ландшафттар:</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а) ауылшаруашылық және б) агроландшафттардан тұрады.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Ауылшаруашылықтық ландшафттар</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жалпы шаруашылықтық және әлеуметтік мақсаттарда пайдаланылады.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Агроландшафттар,</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негізінен, егіншілік жүйесінде пайдаланып, кейде ауылшаруашылық нысандарының синонимы ретіндегі түсінікті береді.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ЛБЕЖ пәнінің мақсаты:</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осы жүйені оқып, меңгеру арқылы географтардың атқаратын міндеттерін анықтап, бұл егіншілік жүйесінің осы замандағы ең алғы шептегі технологияларды пайдаланатынына көз жеткізу.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Пәннің атқаратын міндеттері:</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география факультетінде оқитын студенттер ЛБЕЖ-ді жобалаудағы тақырыптық карталарды жасау арқылы агроландшафттық қорытынды картаны ГАЖ технологиясын пайдалануды меңгеру.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129264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313</Words>
  <Application>Microsoft Office PowerPoint</Application>
  <PresentationFormat>Широкоэкранный</PresentationFormat>
  <Paragraphs>57</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Пән: Ландшафттарға бейімделген егіншілік жүйесі (ЛБЕЖ).          Адаптивно-ландшафтная система земледелия (АЛСЗ). 1-ДӘРІС. КІРІСПЕ.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Пән: Ландшафттарға бейімделген егіншілік жүйесі (ЛБЕЖ).          Адаптивно-ландшафтная система земледелия (АЛСЗ). 1-ДӘРІС. КІРІСПЕ.</dc:title>
  <dc:creator>pc</dc:creator>
  <cp:lastModifiedBy>Мукалиев Жандос</cp:lastModifiedBy>
  <cp:revision>3</cp:revision>
  <dcterms:created xsi:type="dcterms:W3CDTF">2016-08-30T08:16:46Z</dcterms:created>
  <dcterms:modified xsi:type="dcterms:W3CDTF">2016-10-05T04:49:21Z</dcterms:modified>
</cp:coreProperties>
</file>